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26FE9-918D-42EC-97EE-66973E939285}" type="datetimeFigureOut">
              <a:rPr lang="en-US" smtClean="0"/>
              <a:t>9/28/2020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8085A-D809-4859-8762-A9F5DED2B07A}" type="slidenum">
              <a:rPr lang="en-US" smtClean="0"/>
              <a:t>‹#›</a:t>
            </a:fld>
            <a:endParaRPr lang="en-US"/>
          </a:p>
        </p:txBody>
      </p:sp>
    </p:spTree>
    <p:extLst>
      <p:ext uri="{BB962C8B-B14F-4D97-AF65-F5344CB8AC3E}">
        <p14:creationId xmlns:p14="http://schemas.microsoft.com/office/powerpoint/2010/main" val="6571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8085A-D809-4859-8762-A9F5DED2B07A}" type="slidenum">
              <a:rPr lang="en-US" smtClean="0"/>
              <a:t>8</a:t>
            </a:fld>
            <a:endParaRPr lang="en-US"/>
          </a:p>
        </p:txBody>
      </p:sp>
    </p:spTree>
    <p:extLst>
      <p:ext uri="{BB962C8B-B14F-4D97-AF65-F5344CB8AC3E}">
        <p14:creationId xmlns:p14="http://schemas.microsoft.com/office/powerpoint/2010/main" val="167146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linkedin.com/company/langley-home-furnishings/" TargetMode="External"/><Relationship Id="rId13" Type="http://schemas.openxmlformats.org/officeDocument/2006/relationships/image" Target="../media/image39.png"/><Relationship Id="rId3" Type="http://schemas.openxmlformats.org/officeDocument/2006/relationships/hyperlink" Target="http://www.langleyhomefurnishings.ca/" TargetMode="External"/><Relationship Id="rId7" Type="http://schemas.openxmlformats.org/officeDocument/2006/relationships/hyperlink" Target="http://www.facebook.com/langley.home.furnishings1" TargetMode="External"/><Relationship Id="rId12" Type="http://schemas.openxmlformats.org/officeDocument/2006/relationships/image" Target="../media/image38.png"/><Relationship Id="rId2" Type="http://schemas.openxmlformats.org/officeDocument/2006/relationships/image" Target="../media/image35.jpg"/><Relationship Id="rId16"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hyperlink" Target="http://www.instagram.com/langleyhomefurnishings/" TargetMode="External"/><Relationship Id="rId11" Type="http://schemas.openxmlformats.org/officeDocument/2006/relationships/image" Target="../media/image37.png"/><Relationship Id="rId5" Type="http://schemas.openxmlformats.org/officeDocument/2006/relationships/hyperlink" Target="https://twitter.com/HomeLangley" TargetMode="External"/><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hyperlink" Target="mailto:langleyhomefurnishings@gmail.com" TargetMode="External"/><Relationship Id="rId9" Type="http://schemas.openxmlformats.org/officeDocument/2006/relationships/hyperlink" Target="https://www.youtube.com/channel/UCNm4L7axh6niyHLNQZEMwhg" TargetMode="External"/><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6.jpe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48400"/>
            <a:ext cx="9144000" cy="609600"/>
          </a:xfrm>
          <a:solidFill>
            <a:schemeClr val="tx1"/>
          </a:solidFill>
          <a:ln>
            <a:solidFill>
              <a:schemeClr val="accent1"/>
            </a:solidFill>
          </a:ln>
        </p:spPr>
        <p:txBody>
          <a:bodyPr>
            <a:normAutofit fontScale="92500" lnSpcReduction="20000"/>
          </a:bodyPr>
          <a:lstStyle/>
          <a:p>
            <a:r>
              <a:rPr lang="en-US" sz="4400" b="1" dirty="0" smtClean="0">
                <a:solidFill>
                  <a:schemeClr val="bg1"/>
                </a:solidFill>
                <a:latin typeface="Agency FB" pitchFamily="34" charset="0"/>
              </a:rPr>
              <a:t>Where Elegance Is Culture</a:t>
            </a:r>
          </a:p>
          <a:p>
            <a:endParaRPr lang="en-US" dirty="0"/>
          </a:p>
        </p:txBody>
      </p:sp>
      <p:sp>
        <p:nvSpPr>
          <p:cNvPr id="4" name="Title 3"/>
          <p:cNvSpPr>
            <a:spLocks noGrp="1"/>
          </p:cNvSpPr>
          <p:nvPr>
            <p:ph type="ctrTitle"/>
          </p:nvPr>
        </p:nvSpPr>
        <p:spPr>
          <a:xfrm>
            <a:off x="623455" y="1425575"/>
            <a:ext cx="7758545" cy="1470025"/>
          </a:xfrm>
        </p:spPr>
        <p:txBody>
          <a:bodyPr>
            <a:normAutofit/>
          </a:bodyPr>
          <a:lstStyle/>
          <a:p>
            <a:r>
              <a:rPr lang="en-US" sz="6600" dirty="0" smtClean="0">
                <a:latin typeface="Brush Script MT" pitchFamily="66" charset="0"/>
              </a:rPr>
              <a:t>Langley Home Furnishings</a:t>
            </a:r>
            <a:endParaRPr lang="en-US" sz="6600" dirty="0">
              <a:latin typeface="Brush Script MT"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0"/>
            <a:ext cx="9124950" cy="1524000"/>
          </a:xfrm>
          <a:prstGeom prst="rect">
            <a:avLst/>
          </a:prstGeom>
        </p:spPr>
      </p:pic>
    </p:spTree>
    <p:extLst>
      <p:ext uri="{BB962C8B-B14F-4D97-AF65-F5344CB8AC3E}">
        <p14:creationId xmlns:p14="http://schemas.microsoft.com/office/powerpoint/2010/main" val="2731933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600" dirty="0" smtClean="0">
                <a:latin typeface="Brush Script MT" pitchFamily="66" charset="0"/>
              </a:rPr>
              <a:t>OTTOMAN</a:t>
            </a:r>
            <a:endParaRPr lang="en-US" sz="6600" dirty="0">
              <a:latin typeface="Brush Script MT"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95401"/>
            <a:ext cx="4420800" cy="3657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200" y="2286000"/>
            <a:ext cx="4420800" cy="3693309"/>
          </a:xfrm>
          <a:prstGeom prst="rect">
            <a:avLst/>
          </a:prstGeom>
        </p:spPr>
      </p:pic>
      <p:sp>
        <p:nvSpPr>
          <p:cNvPr id="6" name="TextBox 5"/>
          <p:cNvSpPr txBox="1"/>
          <p:nvPr/>
        </p:nvSpPr>
        <p:spPr>
          <a:xfrm>
            <a:off x="992565" y="5105400"/>
            <a:ext cx="2435667" cy="369332"/>
          </a:xfrm>
          <a:prstGeom prst="rect">
            <a:avLst/>
          </a:prstGeom>
          <a:noFill/>
        </p:spPr>
        <p:txBody>
          <a:bodyPr wrap="none" rtlCol="0">
            <a:spAutoFit/>
          </a:bodyPr>
          <a:lstStyle/>
          <a:p>
            <a:r>
              <a:rPr lang="en-US" b="1" dirty="0"/>
              <a:t>Canvas Round Ottoman</a:t>
            </a:r>
          </a:p>
        </p:txBody>
      </p:sp>
      <p:sp>
        <p:nvSpPr>
          <p:cNvPr id="7" name="Rectangle 6"/>
          <p:cNvSpPr/>
          <p:nvPr/>
        </p:nvSpPr>
        <p:spPr>
          <a:xfrm>
            <a:off x="5715766" y="6096000"/>
            <a:ext cx="2605585" cy="369332"/>
          </a:xfrm>
          <a:prstGeom prst="rect">
            <a:avLst/>
          </a:prstGeom>
        </p:spPr>
        <p:txBody>
          <a:bodyPr wrap="none">
            <a:spAutoFit/>
          </a:bodyPr>
          <a:lstStyle/>
          <a:p>
            <a:r>
              <a:rPr lang="en-US" b="1" dirty="0"/>
              <a:t>Canvas Round </a:t>
            </a:r>
            <a:r>
              <a:rPr lang="en-US" b="1" dirty="0" smtClean="0"/>
              <a:t>Ottoman 2</a:t>
            </a:r>
          </a:p>
        </p:txBody>
      </p:sp>
      <p:sp>
        <p:nvSpPr>
          <p:cNvPr id="3" name="TextBox 2"/>
          <p:cNvSpPr txBox="1"/>
          <p:nvPr/>
        </p:nvSpPr>
        <p:spPr>
          <a:xfrm>
            <a:off x="6940527" y="580588"/>
            <a:ext cx="2130904" cy="707886"/>
          </a:xfrm>
          <a:prstGeom prst="rect">
            <a:avLst/>
          </a:prstGeom>
          <a:noFill/>
        </p:spPr>
        <p:txBody>
          <a:bodyPr wrap="none" rtlCol="0">
            <a:spAutoFit/>
          </a:bodyPr>
          <a:lstStyle/>
          <a:p>
            <a:pPr lvl="0"/>
            <a:r>
              <a:rPr lang="en-US" sz="2200" b="1" dirty="0">
                <a:solidFill>
                  <a:prstClr val="black"/>
                </a:solidFill>
              </a:rPr>
              <a:t>Starts from </a:t>
            </a:r>
            <a:r>
              <a:rPr lang="en-US" sz="2200" b="1" dirty="0" smtClean="0">
                <a:solidFill>
                  <a:prstClr val="black"/>
                </a:solidFill>
              </a:rPr>
              <a:t>$199</a:t>
            </a:r>
            <a:endParaRPr lang="en-US" sz="2200" b="1" dirty="0">
              <a:solidFill>
                <a:prstClr val="black"/>
              </a:solidFill>
            </a:endParaRPr>
          </a:p>
          <a:p>
            <a:endParaRPr lang="en-US" dirty="0"/>
          </a:p>
        </p:txBody>
      </p:sp>
    </p:spTree>
    <p:extLst>
      <p:ext uri="{BB962C8B-B14F-4D97-AF65-F5344CB8AC3E}">
        <p14:creationId xmlns:p14="http://schemas.microsoft.com/office/powerpoint/2010/main" val="656377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r>
              <a:rPr lang="en-US" sz="6600" dirty="0" smtClean="0">
                <a:latin typeface="Brush Script MT" pitchFamily="66" charset="0"/>
              </a:rPr>
              <a:t>ACCENT CHAIR</a:t>
            </a:r>
            <a:endParaRPr lang="en-US" sz="6600" dirty="0">
              <a:latin typeface="Brush Script MT"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4572000" cy="3657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133600"/>
            <a:ext cx="4267200" cy="3657600"/>
          </a:xfrm>
          <a:prstGeom prst="rect">
            <a:avLst/>
          </a:prstGeom>
        </p:spPr>
      </p:pic>
      <p:sp>
        <p:nvSpPr>
          <p:cNvPr id="7" name="Rectangle 6"/>
          <p:cNvSpPr/>
          <p:nvPr/>
        </p:nvSpPr>
        <p:spPr>
          <a:xfrm>
            <a:off x="5963735" y="5867400"/>
            <a:ext cx="2118978" cy="369332"/>
          </a:xfrm>
          <a:prstGeom prst="rect">
            <a:avLst/>
          </a:prstGeom>
        </p:spPr>
        <p:txBody>
          <a:bodyPr wrap="none">
            <a:spAutoFit/>
          </a:bodyPr>
          <a:lstStyle/>
          <a:p>
            <a:r>
              <a:rPr lang="en-US" b="1" dirty="0"/>
              <a:t>Nano Accent Chair 1</a:t>
            </a:r>
          </a:p>
        </p:txBody>
      </p:sp>
      <p:sp>
        <p:nvSpPr>
          <p:cNvPr id="9" name="Rectangle 8"/>
          <p:cNvSpPr/>
          <p:nvPr/>
        </p:nvSpPr>
        <p:spPr>
          <a:xfrm>
            <a:off x="1175984" y="4953000"/>
            <a:ext cx="2248885" cy="369332"/>
          </a:xfrm>
          <a:prstGeom prst="rect">
            <a:avLst/>
          </a:prstGeom>
        </p:spPr>
        <p:txBody>
          <a:bodyPr wrap="none">
            <a:spAutoFit/>
          </a:bodyPr>
          <a:lstStyle/>
          <a:p>
            <a:r>
              <a:rPr lang="en-US" b="1" dirty="0"/>
              <a:t>Heritage Accent Chair</a:t>
            </a:r>
          </a:p>
        </p:txBody>
      </p:sp>
      <p:sp>
        <p:nvSpPr>
          <p:cNvPr id="3" name="TextBox 2"/>
          <p:cNvSpPr txBox="1"/>
          <p:nvPr/>
        </p:nvSpPr>
        <p:spPr>
          <a:xfrm>
            <a:off x="7086600" y="663714"/>
            <a:ext cx="2130904" cy="707886"/>
          </a:xfrm>
          <a:prstGeom prst="rect">
            <a:avLst/>
          </a:prstGeom>
          <a:noFill/>
        </p:spPr>
        <p:txBody>
          <a:bodyPr wrap="none" rtlCol="0">
            <a:spAutoFit/>
          </a:bodyPr>
          <a:lstStyle/>
          <a:p>
            <a:pPr lvl="0"/>
            <a:r>
              <a:rPr lang="en-US" sz="2200" b="1" dirty="0">
                <a:solidFill>
                  <a:prstClr val="black"/>
                </a:solidFill>
              </a:rPr>
              <a:t>Starts from </a:t>
            </a:r>
            <a:r>
              <a:rPr lang="en-US" sz="2200" b="1" dirty="0" smtClean="0">
                <a:solidFill>
                  <a:prstClr val="black"/>
                </a:solidFill>
              </a:rPr>
              <a:t>$299</a:t>
            </a:r>
            <a:endParaRPr lang="en-US" sz="2200" b="1" dirty="0">
              <a:solidFill>
                <a:prstClr val="black"/>
              </a:solidFill>
            </a:endParaRPr>
          </a:p>
          <a:p>
            <a:endParaRPr lang="en-US" dirty="0"/>
          </a:p>
        </p:txBody>
      </p:sp>
    </p:spTree>
    <p:extLst>
      <p:ext uri="{BB962C8B-B14F-4D97-AF65-F5344CB8AC3E}">
        <p14:creationId xmlns:p14="http://schemas.microsoft.com/office/powerpoint/2010/main" val="3790943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noAutofit/>
          </a:bodyPr>
          <a:lstStyle/>
          <a:p>
            <a:r>
              <a:rPr lang="en-US" sz="6600" dirty="0" smtClean="0">
                <a:latin typeface="Brush Script MT" pitchFamily="66" charset="0"/>
              </a:rPr>
              <a:t>CENTRE</a:t>
            </a:r>
            <a:r>
              <a:rPr lang="en-US" sz="6600" b="1" dirty="0" smtClean="0">
                <a:latin typeface="Brush Script MT" pitchFamily="66" charset="0"/>
              </a:rPr>
              <a:t> </a:t>
            </a:r>
            <a:r>
              <a:rPr lang="en-US" sz="6600" dirty="0">
                <a:latin typeface="Brush Script MT" pitchFamily="66" charset="0"/>
              </a:rPr>
              <a:t>TABLE</a:t>
            </a:r>
            <a:r>
              <a:rPr lang="en-US" sz="6600" b="1" dirty="0">
                <a:latin typeface="Brush Script MT" pitchFamily="66" charset="0"/>
              </a:rPr>
              <a:t/>
            </a:r>
            <a:br>
              <a:rPr lang="en-US" sz="6600" b="1" dirty="0">
                <a:latin typeface="Brush Script MT" pitchFamily="66" charset="0"/>
              </a:rPr>
            </a:br>
            <a:endParaRPr lang="en-US" sz="6600" dirty="0">
              <a:latin typeface="Brush Script MT"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12333"/>
            <a:ext cx="4572000" cy="36406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140527"/>
            <a:ext cx="4343400" cy="3639600"/>
          </a:xfrm>
          <a:prstGeom prst="rect">
            <a:avLst/>
          </a:prstGeom>
        </p:spPr>
      </p:pic>
      <p:sp>
        <p:nvSpPr>
          <p:cNvPr id="7" name="Rectangle 6"/>
          <p:cNvSpPr/>
          <p:nvPr/>
        </p:nvSpPr>
        <p:spPr>
          <a:xfrm>
            <a:off x="5772150" y="5867400"/>
            <a:ext cx="2400300" cy="923330"/>
          </a:xfrm>
          <a:prstGeom prst="rect">
            <a:avLst/>
          </a:prstGeom>
        </p:spPr>
        <p:txBody>
          <a:bodyPr wrap="square">
            <a:spAutoFit/>
          </a:bodyPr>
          <a:lstStyle/>
          <a:p>
            <a:pPr algn="ctr"/>
            <a:r>
              <a:rPr lang="en-US" b="1" dirty="0"/>
              <a:t>Vitreous </a:t>
            </a:r>
            <a:r>
              <a:rPr lang="en-US" b="1" dirty="0" smtClean="0"/>
              <a:t>Centre </a:t>
            </a:r>
            <a:r>
              <a:rPr lang="en-US" b="1" dirty="0"/>
              <a:t>Table</a:t>
            </a:r>
          </a:p>
          <a:p>
            <a:r>
              <a:rPr lang="en-US" dirty="0"/>
              <a:t/>
            </a:r>
            <a:br>
              <a:rPr lang="en-US" dirty="0"/>
            </a:br>
            <a:endParaRPr lang="en-US" dirty="0"/>
          </a:p>
        </p:txBody>
      </p:sp>
      <p:sp>
        <p:nvSpPr>
          <p:cNvPr id="9" name="Rectangle 8"/>
          <p:cNvSpPr/>
          <p:nvPr/>
        </p:nvSpPr>
        <p:spPr>
          <a:xfrm>
            <a:off x="764943" y="5006048"/>
            <a:ext cx="3093026" cy="369332"/>
          </a:xfrm>
          <a:prstGeom prst="rect">
            <a:avLst/>
          </a:prstGeom>
        </p:spPr>
        <p:txBody>
          <a:bodyPr wrap="none">
            <a:spAutoFit/>
          </a:bodyPr>
          <a:lstStyle/>
          <a:p>
            <a:r>
              <a:rPr lang="en-US" b="1" dirty="0"/>
              <a:t>Darkwood </a:t>
            </a:r>
            <a:r>
              <a:rPr lang="en-US" b="1" dirty="0" smtClean="0"/>
              <a:t>Centre </a:t>
            </a:r>
            <a:r>
              <a:rPr lang="en-US" b="1" dirty="0"/>
              <a:t>Coffee Table</a:t>
            </a:r>
          </a:p>
        </p:txBody>
      </p:sp>
      <p:sp>
        <p:nvSpPr>
          <p:cNvPr id="3" name="TextBox 2"/>
          <p:cNvSpPr txBox="1"/>
          <p:nvPr/>
        </p:nvSpPr>
        <p:spPr>
          <a:xfrm>
            <a:off x="7086600" y="838200"/>
            <a:ext cx="2130904" cy="707886"/>
          </a:xfrm>
          <a:prstGeom prst="rect">
            <a:avLst/>
          </a:prstGeom>
          <a:noFill/>
        </p:spPr>
        <p:txBody>
          <a:bodyPr wrap="none" rtlCol="0">
            <a:spAutoFit/>
          </a:bodyPr>
          <a:lstStyle/>
          <a:p>
            <a:pPr lvl="0"/>
            <a:r>
              <a:rPr lang="en-US" sz="2200" b="1" dirty="0" smtClean="0">
                <a:solidFill>
                  <a:prstClr val="black"/>
                </a:solidFill>
              </a:rPr>
              <a:t>Starts from $199</a:t>
            </a:r>
            <a:endParaRPr lang="en-US" sz="2200" b="1" dirty="0">
              <a:solidFill>
                <a:prstClr val="black"/>
              </a:solidFill>
            </a:endParaRPr>
          </a:p>
          <a:p>
            <a:endParaRPr lang="en-US" dirty="0"/>
          </a:p>
        </p:txBody>
      </p:sp>
    </p:spTree>
    <p:extLst>
      <p:ext uri="{BB962C8B-B14F-4D97-AF65-F5344CB8AC3E}">
        <p14:creationId xmlns:p14="http://schemas.microsoft.com/office/powerpoint/2010/main" val="2084029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bg1"/>
                </a:solidFill>
                <a:latin typeface="Brush Script MT" pitchFamily="66" charset="0"/>
              </a:rPr>
              <a:t>WHY CHOOSE US?</a:t>
            </a:r>
            <a:endParaRPr lang="en-US" sz="6600" dirty="0">
              <a:solidFill>
                <a:schemeClr val="bg1"/>
              </a:solidFill>
              <a:latin typeface="Brush Script MT" pitchFamily="66" charset="0"/>
            </a:endParaRPr>
          </a:p>
        </p:txBody>
      </p:sp>
      <p:sp>
        <p:nvSpPr>
          <p:cNvPr id="3" name="Content Placeholder 2"/>
          <p:cNvSpPr>
            <a:spLocks noGrp="1"/>
          </p:cNvSpPr>
          <p:nvPr>
            <p:ph idx="1"/>
          </p:nvPr>
        </p:nvSpPr>
        <p:spPr>
          <a:xfrm>
            <a:off x="0" y="1600200"/>
            <a:ext cx="9144000" cy="5181600"/>
          </a:xfrm>
        </p:spPr>
        <p:txBody>
          <a:bodyPr>
            <a:normAutofit fontScale="55000" lnSpcReduction="20000"/>
          </a:bodyPr>
          <a:lstStyle/>
          <a:p>
            <a:pPr marL="0" indent="0" algn="ctr">
              <a:buNone/>
            </a:pPr>
            <a:r>
              <a:rPr lang="en-US" b="1" dirty="0">
                <a:solidFill>
                  <a:schemeClr val="bg1"/>
                </a:solidFill>
              </a:rPr>
              <a:t>Interior </a:t>
            </a:r>
            <a:r>
              <a:rPr lang="en-US" b="1" dirty="0" smtClean="0">
                <a:solidFill>
                  <a:schemeClr val="bg1"/>
                </a:solidFill>
              </a:rPr>
              <a:t>Expertise</a:t>
            </a:r>
            <a:endParaRPr lang="en-US" b="1" dirty="0">
              <a:solidFill>
                <a:schemeClr val="bg1"/>
              </a:solidFill>
            </a:endParaRPr>
          </a:p>
          <a:p>
            <a:pPr marL="0" indent="0">
              <a:buNone/>
            </a:pPr>
            <a:r>
              <a:rPr lang="en-US" dirty="0">
                <a:solidFill>
                  <a:schemeClr val="bg1"/>
                </a:solidFill>
              </a:rPr>
              <a:t>We provide you furniture pieces with intense interior taste and classy touch so that you don’t have to pick your home furniture randomly</a:t>
            </a:r>
            <a:r>
              <a:rPr lang="en-US" dirty="0" smtClean="0">
                <a:solidFill>
                  <a:schemeClr val="bg1"/>
                </a:solidFill>
              </a:rPr>
              <a:t>.</a:t>
            </a:r>
            <a:endParaRPr lang="en-US" dirty="0">
              <a:solidFill>
                <a:schemeClr val="bg1"/>
              </a:solidFill>
            </a:endParaRPr>
          </a:p>
          <a:p>
            <a:pPr marL="0" indent="0" algn="ctr">
              <a:buNone/>
            </a:pPr>
            <a:r>
              <a:rPr lang="en-US" b="1" dirty="0">
                <a:solidFill>
                  <a:schemeClr val="bg1"/>
                </a:solidFill>
              </a:rPr>
              <a:t>Creative </a:t>
            </a:r>
            <a:r>
              <a:rPr lang="en-US" b="1" dirty="0" smtClean="0">
                <a:solidFill>
                  <a:schemeClr val="bg1"/>
                </a:solidFill>
              </a:rPr>
              <a:t>Designs</a:t>
            </a:r>
            <a:endParaRPr lang="en-US" b="1" dirty="0">
              <a:solidFill>
                <a:schemeClr val="bg1"/>
              </a:solidFill>
            </a:endParaRPr>
          </a:p>
          <a:p>
            <a:pPr marL="0" indent="0">
              <a:buNone/>
            </a:pPr>
            <a:r>
              <a:rPr lang="en-US" dirty="0">
                <a:solidFill>
                  <a:schemeClr val="bg1"/>
                </a:solidFill>
              </a:rPr>
              <a:t>Our designs are unique and innovative, something which is not available at every store. Each furniture is designed to perfection to make an outstanding classy piece</a:t>
            </a:r>
            <a:r>
              <a:rPr lang="en-US" dirty="0" smtClean="0">
                <a:solidFill>
                  <a:schemeClr val="bg1"/>
                </a:solidFill>
              </a:rPr>
              <a:t>.</a:t>
            </a:r>
            <a:endParaRPr lang="en-US" dirty="0">
              <a:solidFill>
                <a:schemeClr val="bg1"/>
              </a:solidFill>
            </a:endParaRPr>
          </a:p>
          <a:p>
            <a:pPr marL="0" indent="0" algn="ctr">
              <a:buNone/>
            </a:pPr>
            <a:r>
              <a:rPr lang="en-US" b="1" dirty="0">
                <a:solidFill>
                  <a:schemeClr val="bg1"/>
                </a:solidFill>
              </a:rPr>
              <a:t>REASONABLE </a:t>
            </a:r>
            <a:r>
              <a:rPr lang="en-US" b="1" dirty="0" smtClean="0">
                <a:solidFill>
                  <a:schemeClr val="bg1"/>
                </a:solidFill>
              </a:rPr>
              <a:t>PRICE</a:t>
            </a:r>
            <a:endParaRPr lang="en-US" b="1" dirty="0">
              <a:solidFill>
                <a:schemeClr val="bg1"/>
              </a:solidFill>
            </a:endParaRPr>
          </a:p>
          <a:p>
            <a:pPr marL="0" indent="0">
              <a:buNone/>
            </a:pPr>
            <a:r>
              <a:rPr lang="en-US" dirty="0">
                <a:solidFill>
                  <a:schemeClr val="bg1"/>
                </a:solidFill>
              </a:rPr>
              <a:t>Pay the right price for our high-quality product. We offer outstanding furniture pieces at affordable prices so that you can afford elegance reasonably</a:t>
            </a:r>
            <a:r>
              <a:rPr lang="en-US" dirty="0" smtClean="0">
                <a:solidFill>
                  <a:schemeClr val="bg1"/>
                </a:solidFill>
              </a:rPr>
              <a:t>.</a:t>
            </a:r>
            <a:endParaRPr lang="en-US" dirty="0">
              <a:solidFill>
                <a:schemeClr val="bg1"/>
              </a:solidFill>
            </a:endParaRPr>
          </a:p>
          <a:p>
            <a:pPr marL="0" indent="0" algn="ctr">
              <a:buNone/>
            </a:pPr>
            <a:r>
              <a:rPr lang="en-US" b="1" dirty="0">
                <a:solidFill>
                  <a:schemeClr val="bg1"/>
                </a:solidFill>
              </a:rPr>
              <a:t>Free Consultation</a:t>
            </a:r>
          </a:p>
          <a:p>
            <a:pPr marL="0" indent="0">
              <a:buNone/>
            </a:pPr>
            <a:r>
              <a:rPr lang="en-US" dirty="0">
                <a:solidFill>
                  <a:schemeClr val="bg1"/>
                </a:solidFill>
              </a:rPr>
              <a:t>Our interior designers provide you a free consultation about the product, your interior designs choices and help you make the right decision while selecting the perfect furniture for your home.</a:t>
            </a:r>
          </a:p>
          <a:p>
            <a:pPr marL="0" indent="0" algn="ctr">
              <a:buNone/>
            </a:pPr>
            <a:r>
              <a:rPr lang="en-US" b="1" dirty="0">
                <a:solidFill>
                  <a:schemeClr val="bg1"/>
                </a:solidFill>
              </a:rPr>
              <a:t>24 / 7 Support</a:t>
            </a:r>
          </a:p>
          <a:p>
            <a:pPr marL="0" indent="0">
              <a:buNone/>
            </a:pPr>
            <a:r>
              <a:rPr lang="en-US" dirty="0">
                <a:solidFill>
                  <a:schemeClr val="bg1"/>
                </a:solidFill>
              </a:rPr>
              <a:t>Our customer care services are here for you 24/7 so that you don’t have to go anywhere else. Connect with us any time, we will guide you and solve your problem.</a:t>
            </a:r>
          </a:p>
          <a:p>
            <a:pPr marL="0" indent="0" algn="ctr">
              <a:buNone/>
            </a:pPr>
            <a:r>
              <a:rPr lang="en-US" b="1" dirty="0">
                <a:solidFill>
                  <a:schemeClr val="bg1"/>
                </a:solidFill>
              </a:rPr>
              <a:t>Guaranteed Works</a:t>
            </a:r>
          </a:p>
          <a:p>
            <a:pPr marL="0" indent="0">
              <a:buNone/>
            </a:pPr>
            <a:r>
              <a:rPr lang="en-US" dirty="0">
                <a:solidFill>
                  <a:schemeClr val="bg1"/>
                </a:solidFill>
              </a:rPr>
              <a:t>We promise and deliver high-quality furniture made with finest leather and fabrics, crafted with perfection and carpentered with years of skills.</a:t>
            </a:r>
          </a:p>
          <a:p>
            <a:endParaRPr lang="en-US" dirty="0">
              <a:solidFill>
                <a:schemeClr val="bg1"/>
              </a:solidFill>
            </a:endParaRPr>
          </a:p>
        </p:txBody>
      </p:sp>
    </p:spTree>
    <p:extLst>
      <p:ext uri="{BB962C8B-B14F-4D97-AF65-F5344CB8AC3E}">
        <p14:creationId xmlns:p14="http://schemas.microsoft.com/office/powerpoint/2010/main" val="3670499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6600" dirty="0" smtClean="0">
                <a:latin typeface="Brush Script MT" pitchFamily="66" charset="0"/>
              </a:rPr>
              <a:t>CONTACT  US</a:t>
            </a:r>
            <a:endParaRPr lang="en-US" sz="6600" dirty="0">
              <a:latin typeface="Brush Script MT" pitchFamily="66" charset="0"/>
            </a:endParaRPr>
          </a:p>
        </p:txBody>
      </p:sp>
      <p:sp>
        <p:nvSpPr>
          <p:cNvPr id="3" name="Content Placeholder 2"/>
          <p:cNvSpPr>
            <a:spLocks noGrp="1"/>
          </p:cNvSpPr>
          <p:nvPr>
            <p:ph idx="1"/>
          </p:nvPr>
        </p:nvSpPr>
        <p:spPr>
          <a:xfrm>
            <a:off x="457200" y="1383001"/>
            <a:ext cx="8229600" cy="5474999"/>
          </a:xfrm>
          <a:noFill/>
        </p:spPr>
        <p:txBody>
          <a:bodyPr/>
          <a:lstStyle/>
          <a:p>
            <a:pPr marL="0" indent="0">
              <a:buNone/>
            </a:pPr>
            <a:r>
              <a:rPr lang="en-US" b="1" dirty="0" smtClean="0"/>
              <a:t>VISIT STORE : </a:t>
            </a:r>
            <a:r>
              <a:rPr lang="pt-BR" b="1" dirty="0"/>
              <a:t/>
            </a:r>
            <a:br>
              <a:rPr lang="pt-BR" b="1" dirty="0"/>
            </a:br>
            <a:r>
              <a:rPr lang="pt-BR" b="1" u="sng" dirty="0"/>
              <a:t>#108 20551 Langley Bypass Langley, BC, </a:t>
            </a:r>
            <a:r>
              <a:rPr lang="pt-BR" b="1" u="sng" dirty="0" smtClean="0"/>
              <a:t>Canada V3A5E8</a:t>
            </a:r>
          </a:p>
          <a:p>
            <a:pPr marL="0" indent="0">
              <a:buNone/>
            </a:pPr>
            <a:r>
              <a:rPr lang="pt-BR" b="1" u="sng" dirty="0" smtClean="0"/>
              <a:t>CALL NOW : </a:t>
            </a:r>
            <a:r>
              <a:rPr lang="en-US" b="1" dirty="0"/>
              <a:t>+1 604-427-2830</a:t>
            </a:r>
          </a:p>
          <a:p>
            <a:pPr marL="0" indent="0">
              <a:buNone/>
            </a:pPr>
            <a:r>
              <a:rPr lang="pt-BR" sz="2200" u="sng" dirty="0" smtClean="0">
                <a:hlinkClick r:id="rId3"/>
              </a:rPr>
              <a:t> </a:t>
            </a:r>
            <a:r>
              <a:rPr lang="pt-BR" sz="2200" dirty="0" smtClean="0">
                <a:hlinkClick r:id="rId3"/>
              </a:rPr>
              <a:t>www.langleyhomefurnishings.ca</a:t>
            </a:r>
            <a:endParaRPr lang="pt-BR" sz="2200" dirty="0" smtClean="0"/>
          </a:p>
          <a:p>
            <a:pPr marL="0" indent="0">
              <a:buNone/>
            </a:pPr>
            <a:r>
              <a:rPr lang="pt-BR" sz="2200" dirty="0" smtClean="0">
                <a:hlinkClick r:id="rId4"/>
              </a:rPr>
              <a:t> langleyhomefurnishings@gmail.com</a:t>
            </a:r>
            <a:endParaRPr lang="pt-BR" sz="2200" dirty="0" smtClean="0"/>
          </a:p>
          <a:p>
            <a:pPr marL="0" indent="0">
              <a:buNone/>
            </a:pPr>
            <a:r>
              <a:rPr lang="pt-BR" sz="2200" dirty="0" smtClean="0">
                <a:hlinkClick r:id="rId5"/>
              </a:rPr>
              <a:t>twitter.com/HomeLangley</a:t>
            </a:r>
            <a:endParaRPr lang="pt-BR" sz="2200" dirty="0" smtClean="0"/>
          </a:p>
          <a:p>
            <a:pPr marL="0" indent="0">
              <a:buNone/>
            </a:pPr>
            <a:r>
              <a:rPr lang="en-US" sz="2200" dirty="0">
                <a:hlinkClick r:id="rId6"/>
              </a:rPr>
              <a:t>www.instagram.com/langleyhomefurnishings</a:t>
            </a:r>
            <a:r>
              <a:rPr lang="en-US" sz="2200" dirty="0" smtClean="0">
                <a:hlinkClick r:id="rId6"/>
              </a:rPr>
              <a:t>/</a:t>
            </a:r>
            <a:endParaRPr lang="en-US" sz="2200" dirty="0" smtClean="0"/>
          </a:p>
          <a:p>
            <a:pPr marL="0" indent="0">
              <a:buNone/>
            </a:pPr>
            <a:r>
              <a:rPr lang="en-US" sz="2200" dirty="0" smtClean="0">
                <a:hlinkClick r:id="rId7"/>
              </a:rPr>
              <a:t>www.facebook.com/langley.home.furnishings1</a:t>
            </a:r>
            <a:endParaRPr lang="en-US" sz="2200" dirty="0" smtClean="0"/>
          </a:p>
          <a:p>
            <a:pPr marL="0" indent="0">
              <a:buNone/>
            </a:pPr>
            <a:r>
              <a:rPr lang="en-US" sz="2200" dirty="0" smtClean="0">
                <a:hlinkClick r:id="rId8"/>
              </a:rPr>
              <a:t>www.linkedin.com/company/langley-home-furnishings/</a:t>
            </a:r>
            <a:endParaRPr lang="en-US" sz="2200" dirty="0" smtClean="0"/>
          </a:p>
          <a:p>
            <a:pPr marL="0" indent="0">
              <a:buNone/>
            </a:pPr>
            <a:r>
              <a:rPr lang="en-US" sz="2200" dirty="0" smtClean="0">
                <a:hlinkClick r:id="rId9"/>
              </a:rPr>
              <a:t>www.youtube.com/channel/UCNm4L7axh6niyHLNQZEMwhg</a:t>
            </a:r>
            <a:endParaRPr lang="en-US" sz="220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6" y="4343400"/>
            <a:ext cx="457378" cy="345447"/>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3581400"/>
            <a:ext cx="457200" cy="30480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7" y="4028076"/>
            <a:ext cx="457378" cy="233862"/>
          </a:xfrm>
          <a:prstGeom prst="rect">
            <a:avLst/>
          </a:prstGeo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85" y="4724400"/>
            <a:ext cx="451618" cy="362009"/>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6" y="5181600"/>
            <a:ext cx="457380" cy="304800"/>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7" y="5562600"/>
            <a:ext cx="457200" cy="304800"/>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081" y="5943600"/>
            <a:ext cx="428625" cy="381000"/>
          </a:xfrm>
          <a:prstGeom prst="rect">
            <a:avLst/>
          </a:prstGeom>
        </p:spPr>
      </p:pic>
    </p:spTree>
    <p:extLst>
      <p:ext uri="{BB962C8B-B14F-4D97-AF65-F5344CB8AC3E}">
        <p14:creationId xmlns:p14="http://schemas.microsoft.com/office/powerpoint/2010/main" val="150085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latin typeface="Brush Script MT" pitchFamily="66" charset="0"/>
              </a:rPr>
              <a:t>ABOUT </a:t>
            </a:r>
            <a:r>
              <a:rPr lang="en-US" dirty="0" smtClean="0">
                <a:latin typeface="Brush Script MT" pitchFamily="66" charset="0"/>
              </a:rPr>
              <a:t> </a:t>
            </a:r>
            <a:r>
              <a:rPr lang="en-US" sz="7300" dirty="0" smtClean="0">
                <a:latin typeface="Brush Script MT" pitchFamily="66" charset="0"/>
              </a:rPr>
              <a:t>US</a:t>
            </a:r>
            <a:endParaRPr lang="en-US" sz="7300" dirty="0">
              <a:latin typeface="Brush Script MT" pitchFamily="66" charset="0"/>
            </a:endParaRPr>
          </a:p>
        </p:txBody>
      </p:sp>
      <p:sp>
        <p:nvSpPr>
          <p:cNvPr id="3" name="Content Placeholder 2"/>
          <p:cNvSpPr>
            <a:spLocks noGrp="1"/>
          </p:cNvSpPr>
          <p:nvPr>
            <p:ph idx="1"/>
          </p:nvPr>
        </p:nvSpPr>
        <p:spPr>
          <a:solidFill>
            <a:schemeClr val="accent2">
              <a:lumMod val="40000"/>
              <a:lumOff val="60000"/>
            </a:schemeClr>
          </a:solidFill>
        </p:spPr>
        <p:txBody>
          <a:bodyPr>
            <a:normAutofit fontScale="47500" lnSpcReduction="20000"/>
          </a:bodyPr>
          <a:lstStyle/>
          <a:p>
            <a:pPr marL="0" indent="0">
              <a:buNone/>
            </a:pPr>
            <a:r>
              <a:rPr lang="en-US" b="1" dirty="0"/>
              <a:t>High-End International Customizable </a:t>
            </a:r>
            <a:r>
              <a:rPr lang="en-US" b="1" dirty="0" smtClean="0"/>
              <a:t>Home </a:t>
            </a:r>
            <a:r>
              <a:rPr lang="en-US" b="1" dirty="0"/>
              <a:t>F</a:t>
            </a:r>
            <a:r>
              <a:rPr lang="en-US" b="1" dirty="0" smtClean="0"/>
              <a:t>urniture </a:t>
            </a:r>
            <a:r>
              <a:rPr lang="en-US" b="1" dirty="0"/>
              <a:t>S</a:t>
            </a:r>
            <a:r>
              <a:rPr lang="en-US" b="1" dirty="0" smtClean="0"/>
              <a:t>tore</a:t>
            </a:r>
            <a:r>
              <a:rPr lang="en-US" b="1" dirty="0"/>
              <a:t>:</a:t>
            </a:r>
          </a:p>
          <a:p>
            <a:r>
              <a:rPr lang="en-US" dirty="0"/>
              <a:t>Langley Home Furnishings is a furnishing store which deals in high-end luxury customizable furniture especially for Canada and customers across the globe. We provide all types of home furniture designs which are handcrafted to perfection. Our experienced carpenters make customizable furniture for their customers who are looking for elegance and luxury. We offer a complete variety of furniture with outstanding designs made with your choice of materials.</a:t>
            </a:r>
          </a:p>
          <a:p>
            <a:pPr marL="0" indent="0">
              <a:buNone/>
            </a:pPr>
            <a:r>
              <a:rPr lang="en-US" b="1" dirty="0"/>
              <a:t>Who are we?</a:t>
            </a:r>
          </a:p>
          <a:p>
            <a:r>
              <a:rPr lang="en-US" dirty="0"/>
              <a:t>We are one of the best home furnishing store dealing in a complete range of home furniture </a:t>
            </a:r>
            <a:r>
              <a:rPr lang="en-US" dirty="0" smtClean="0"/>
              <a:t>. </a:t>
            </a:r>
            <a:r>
              <a:rPr lang="en-US" dirty="0"/>
              <a:t>Our motto is to provide you best quality furnishing materials which will upgrade your home </a:t>
            </a:r>
            <a:r>
              <a:rPr lang="en-US" dirty="0" smtClean="0"/>
              <a:t>interior </a:t>
            </a:r>
            <a:r>
              <a:rPr lang="en-US" dirty="0"/>
              <a:t>design. Also, we believe in delivering the perfect piece of furniture every time you order anywhere you want.</a:t>
            </a:r>
          </a:p>
          <a:p>
            <a:pPr marL="0" indent="0">
              <a:buNone/>
            </a:pPr>
            <a:r>
              <a:rPr lang="en-US" b="1" dirty="0"/>
              <a:t>What do we do?</a:t>
            </a:r>
          </a:p>
          <a:p>
            <a:r>
              <a:rPr lang="en-US" dirty="0"/>
              <a:t>Langley home furnishing produces remarkable luxury furniture pieces with various style ranges to choose from such as neo classic, modern, classic etc. we provide high-quality furniture pieces for all the spaces of your house such as kitchen, bedroom, dining room, living room including the tiny home décor details and accessories. We deliver furniture to your doorsteps and ship all over the world with installation services in selected areas.</a:t>
            </a:r>
          </a:p>
          <a:p>
            <a:pPr marL="0" indent="0">
              <a:buNone/>
            </a:pPr>
            <a:r>
              <a:rPr lang="en-US" b="1" dirty="0"/>
              <a:t>What do we offer?</a:t>
            </a:r>
          </a:p>
          <a:p>
            <a:r>
              <a:rPr lang="en-US" dirty="0"/>
              <a:t>We showcase selected handcrafted furniture pieces carpentered to perfection from finest quality fabrics and materials. We provide luxury home furnishing pieces in reasonable prices which not only goes well with your interior taste but also up to date with latest interior trends.</a:t>
            </a:r>
          </a:p>
          <a:p>
            <a:endParaRPr lang="en-US" dirty="0"/>
          </a:p>
        </p:txBody>
      </p:sp>
    </p:spTree>
    <p:extLst>
      <p:ext uri="{BB962C8B-B14F-4D97-AF65-F5344CB8AC3E}">
        <p14:creationId xmlns:p14="http://schemas.microsoft.com/office/powerpoint/2010/main" val="198324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630362"/>
          </a:xfrm>
        </p:spPr>
        <p:txBody>
          <a:bodyPr/>
          <a:lstStyle/>
          <a:p>
            <a:r>
              <a:rPr lang="en-US" sz="6600" dirty="0">
                <a:latin typeface="Brush Script MT" pitchFamily="66" charset="0"/>
              </a:rPr>
              <a:t>Projects </a:t>
            </a:r>
          </a:p>
        </p:txBody>
      </p:sp>
      <p:sp>
        <p:nvSpPr>
          <p:cNvPr id="3" name="Content Placeholder 2"/>
          <p:cNvSpPr>
            <a:spLocks noGrp="1"/>
          </p:cNvSpPr>
          <p:nvPr>
            <p:ph idx="1"/>
          </p:nvPr>
        </p:nvSpPr>
        <p:spPr>
          <a:xfrm>
            <a:off x="34636" y="1676400"/>
            <a:ext cx="3505200" cy="4038600"/>
          </a:xfrm>
          <a:solidFill>
            <a:schemeClr val="tx1"/>
          </a:solidFill>
        </p:spPr>
        <p:txBody>
          <a:bodyPr>
            <a:normAutofit fontScale="77500" lnSpcReduction="20000"/>
          </a:bodyPr>
          <a:lstStyle/>
          <a:p>
            <a:endParaRPr lang="en-US" dirty="0" smtClean="0">
              <a:solidFill>
                <a:schemeClr val="bg1"/>
              </a:solidFill>
            </a:endParaRPr>
          </a:p>
          <a:p>
            <a:r>
              <a:rPr lang="en-US" sz="2800" cap="all" dirty="0" smtClean="0">
                <a:solidFill>
                  <a:schemeClr val="bg1"/>
                </a:solidFill>
              </a:rPr>
              <a:t>APARTMENT RENOVATION</a:t>
            </a:r>
            <a:endParaRPr lang="en-US" sz="2800" cap="all" dirty="0">
              <a:solidFill>
                <a:schemeClr val="bg1"/>
              </a:solidFill>
            </a:endParaRPr>
          </a:p>
          <a:p>
            <a:r>
              <a:rPr lang="en-US" sz="2800" dirty="0" smtClean="0">
                <a:solidFill>
                  <a:schemeClr val="bg1"/>
                </a:solidFill>
              </a:rPr>
              <a:t>CLASSIC FURNISHING</a:t>
            </a:r>
          </a:p>
          <a:p>
            <a:r>
              <a:rPr lang="en-US" sz="2800" dirty="0" smtClean="0">
                <a:solidFill>
                  <a:schemeClr val="bg1"/>
                </a:solidFill>
              </a:rPr>
              <a:t>ECO GREEN INTERIOR</a:t>
            </a:r>
          </a:p>
          <a:p>
            <a:r>
              <a:rPr lang="en-US" sz="2800" dirty="0" smtClean="0">
                <a:solidFill>
                  <a:schemeClr val="bg1"/>
                </a:solidFill>
              </a:rPr>
              <a:t>LUXURY LIVING ROOM</a:t>
            </a:r>
          </a:p>
          <a:p>
            <a:r>
              <a:rPr lang="en-US" sz="2800" dirty="0" smtClean="0">
                <a:solidFill>
                  <a:schemeClr val="bg1"/>
                </a:solidFill>
              </a:rPr>
              <a:t>MODERN ELEGANCE SUIT</a:t>
            </a:r>
          </a:p>
          <a:p>
            <a:r>
              <a:rPr lang="en-US" sz="2800" dirty="0" smtClean="0">
                <a:solidFill>
                  <a:schemeClr val="bg1"/>
                </a:solidFill>
              </a:rPr>
              <a:t>OFFICE ON SPACE</a:t>
            </a:r>
          </a:p>
          <a:p>
            <a:r>
              <a:rPr lang="en-US" sz="2800" dirty="0" smtClean="0">
                <a:solidFill>
                  <a:schemeClr val="bg1"/>
                </a:solidFill>
              </a:rPr>
              <a:t>SUMMER HOUSE</a:t>
            </a:r>
          </a:p>
          <a:p>
            <a:r>
              <a:rPr lang="en-US" sz="2800" dirty="0" smtClean="0">
                <a:solidFill>
                  <a:schemeClr val="bg1"/>
                </a:solidFill>
              </a:rPr>
              <a:t>RESTAURANT FURNISHING</a:t>
            </a:r>
            <a:r>
              <a:rPr lang="en-US" sz="1500" dirty="0">
                <a:solidFill>
                  <a:schemeClr val="bg1"/>
                </a:solidFill>
              </a:rPr>
              <a:t/>
            </a:r>
            <a:br>
              <a:rPr lang="en-US" sz="1500" dirty="0">
                <a:solidFill>
                  <a:schemeClr val="bg1"/>
                </a:solidFill>
              </a:rPr>
            </a:br>
            <a:endParaRPr lang="en-US" sz="1500" dirty="0">
              <a:solidFill>
                <a:schemeClr val="bg1"/>
              </a:solidFill>
            </a:endParaRPr>
          </a:p>
        </p:txBody>
      </p:sp>
    </p:spTree>
    <p:extLst>
      <p:ext uri="{BB962C8B-B14F-4D97-AF65-F5344CB8AC3E}">
        <p14:creationId xmlns:p14="http://schemas.microsoft.com/office/powerpoint/2010/main" val="3279352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8229600" cy="1143000"/>
          </a:xfrm>
        </p:spPr>
        <p:txBody>
          <a:bodyPr>
            <a:normAutofit/>
          </a:bodyPr>
          <a:lstStyle/>
          <a:p>
            <a:r>
              <a:rPr lang="en-US" sz="6600" dirty="0" smtClean="0">
                <a:latin typeface="Brush Script MT" pitchFamily="66" charset="0"/>
              </a:rPr>
              <a:t>SHOP</a:t>
            </a:r>
            <a:endParaRPr lang="en-US" sz="6600" dirty="0">
              <a:latin typeface="Brush Script MT" pitchFamily="66" charset="0"/>
            </a:endParaRPr>
          </a:p>
        </p:txBody>
      </p:sp>
      <p:sp>
        <p:nvSpPr>
          <p:cNvPr id="3" name="Content Placeholder 2"/>
          <p:cNvSpPr>
            <a:spLocks noGrp="1"/>
          </p:cNvSpPr>
          <p:nvPr>
            <p:ph idx="1"/>
          </p:nvPr>
        </p:nvSpPr>
        <p:spPr>
          <a:xfrm>
            <a:off x="152400" y="2286000"/>
            <a:ext cx="4419600" cy="3657600"/>
          </a:xfrm>
        </p:spPr>
        <p:txBody>
          <a:bodyPr>
            <a:normAutofit/>
          </a:bodyPr>
          <a:lstStyle/>
          <a:p>
            <a:r>
              <a:rPr lang="en-US" sz="2200" b="1" dirty="0" smtClean="0"/>
              <a:t>SECTIONAL</a:t>
            </a:r>
          </a:p>
          <a:p>
            <a:r>
              <a:rPr lang="en-US" sz="2200" b="1" dirty="0" smtClean="0"/>
              <a:t>SOFA SET</a:t>
            </a:r>
          </a:p>
          <a:p>
            <a:r>
              <a:rPr lang="en-US" sz="2200" b="1" dirty="0" smtClean="0"/>
              <a:t>PULLOUT</a:t>
            </a:r>
          </a:p>
          <a:p>
            <a:r>
              <a:rPr lang="en-US" sz="2200" b="1" dirty="0"/>
              <a:t>BED FRAME</a:t>
            </a:r>
          </a:p>
          <a:p>
            <a:r>
              <a:rPr lang="en-US" sz="2200" b="1" dirty="0" smtClean="0"/>
              <a:t>DINING TABLE</a:t>
            </a:r>
          </a:p>
          <a:p>
            <a:r>
              <a:rPr lang="en-US" sz="2200" b="1" dirty="0" smtClean="0"/>
              <a:t>OTTOMAN</a:t>
            </a:r>
          </a:p>
          <a:p>
            <a:r>
              <a:rPr lang="en-US" sz="2200" b="1" dirty="0" smtClean="0"/>
              <a:t>ACCENT CHAIR</a:t>
            </a:r>
          </a:p>
          <a:p>
            <a:r>
              <a:rPr lang="en-US" sz="2200" b="1" dirty="0" smtClean="0"/>
              <a:t>CENTRE TABLE</a:t>
            </a:r>
            <a:endParaRPr lang="en-US" sz="2200" b="1" dirty="0"/>
          </a:p>
        </p:txBody>
      </p:sp>
    </p:spTree>
    <p:extLst>
      <p:ext uri="{BB962C8B-B14F-4D97-AF65-F5344CB8AC3E}">
        <p14:creationId xmlns:p14="http://schemas.microsoft.com/office/powerpoint/2010/main" val="254972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600" dirty="0" smtClean="0">
                <a:latin typeface="Brush Script MT" pitchFamily="66" charset="0"/>
              </a:rPr>
              <a:t>SECTIONAL</a:t>
            </a:r>
            <a:endParaRPr lang="en-US" sz="6600" dirty="0">
              <a:latin typeface="Brush Script MT" pitchFamily="66" charset="0"/>
            </a:endParaRPr>
          </a:p>
        </p:txBody>
      </p:sp>
      <p:sp>
        <p:nvSpPr>
          <p:cNvPr id="3" name="Content Placeholder 2"/>
          <p:cNvSpPr>
            <a:spLocks noGrp="1"/>
          </p:cNvSpPr>
          <p:nvPr>
            <p:ph idx="1"/>
          </p:nvPr>
        </p:nvSpPr>
        <p:spPr>
          <a:xfrm>
            <a:off x="6858000" y="457200"/>
            <a:ext cx="2133600" cy="457200"/>
          </a:xfrm>
        </p:spPr>
        <p:txBody>
          <a:bodyPr>
            <a:normAutofit/>
          </a:bodyPr>
          <a:lstStyle/>
          <a:p>
            <a:pPr marL="0" indent="0">
              <a:buNone/>
            </a:pPr>
            <a:r>
              <a:rPr lang="en-US" sz="2200" b="1" dirty="0" smtClean="0"/>
              <a:t>Starts from $599</a:t>
            </a:r>
            <a:endParaRPr lang="en-US" sz="22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 y="1181100"/>
            <a:ext cx="2958353" cy="2095500"/>
          </a:xfrm>
          <a:prstGeom prst="rect">
            <a:avLst/>
          </a:prstGeom>
        </p:spPr>
      </p:pic>
      <p:sp>
        <p:nvSpPr>
          <p:cNvPr id="13" name="TextBox 12"/>
          <p:cNvSpPr txBox="1"/>
          <p:nvPr/>
        </p:nvSpPr>
        <p:spPr>
          <a:xfrm>
            <a:off x="125097" y="3276600"/>
            <a:ext cx="2486578" cy="923330"/>
          </a:xfrm>
          <a:prstGeom prst="rect">
            <a:avLst/>
          </a:prstGeom>
          <a:noFill/>
        </p:spPr>
        <p:txBody>
          <a:bodyPr wrap="none" rtlCol="0">
            <a:spAutoFit/>
          </a:bodyPr>
          <a:lstStyle/>
          <a:p>
            <a:r>
              <a:rPr lang="en-US" b="1" dirty="0"/>
              <a:t>Blossom – Sectional 155</a:t>
            </a:r>
          </a:p>
          <a:p>
            <a:r>
              <a:rPr lang="en-US" dirty="0"/>
              <a:t/>
            </a:r>
            <a:br>
              <a:rPr lang="en-US" dirty="0"/>
            </a:b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181100"/>
            <a:ext cx="2959200" cy="2105585"/>
          </a:xfrm>
          <a:prstGeom prst="rect">
            <a:avLst/>
          </a:prstGeom>
        </p:spPr>
      </p:pic>
      <p:sp>
        <p:nvSpPr>
          <p:cNvPr id="16" name="TextBox 15"/>
          <p:cNvSpPr txBox="1"/>
          <p:nvPr/>
        </p:nvSpPr>
        <p:spPr>
          <a:xfrm>
            <a:off x="3358265" y="3276600"/>
            <a:ext cx="2356735" cy="923330"/>
          </a:xfrm>
          <a:prstGeom prst="rect">
            <a:avLst/>
          </a:prstGeom>
          <a:noFill/>
        </p:spPr>
        <p:txBody>
          <a:bodyPr wrap="none" rtlCol="0">
            <a:spAutoFit/>
          </a:bodyPr>
          <a:lstStyle/>
          <a:p>
            <a:r>
              <a:rPr lang="en-US" b="1" dirty="0"/>
              <a:t>Bubble – The Sectional</a:t>
            </a:r>
          </a:p>
          <a:p>
            <a:r>
              <a:rPr lang="en-US" dirty="0"/>
              <a:t/>
            </a:r>
            <a:br>
              <a:rPr lang="en-US" dirty="0"/>
            </a:br>
            <a:endParaRPr lang="en-US"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1181100"/>
            <a:ext cx="2895600" cy="2095500"/>
          </a:xfrm>
          <a:prstGeom prst="rect">
            <a:avLst/>
          </a:prstGeom>
        </p:spPr>
      </p:pic>
      <p:sp>
        <p:nvSpPr>
          <p:cNvPr id="18" name="TextBox 17"/>
          <p:cNvSpPr txBox="1"/>
          <p:nvPr/>
        </p:nvSpPr>
        <p:spPr>
          <a:xfrm>
            <a:off x="6705600" y="3265903"/>
            <a:ext cx="1761316" cy="923330"/>
          </a:xfrm>
          <a:prstGeom prst="rect">
            <a:avLst/>
          </a:prstGeom>
          <a:noFill/>
        </p:spPr>
        <p:txBody>
          <a:bodyPr wrap="none" rtlCol="0">
            <a:spAutoFit/>
          </a:bodyPr>
          <a:lstStyle/>
          <a:p>
            <a:r>
              <a:rPr lang="en-US" b="1" dirty="0"/>
              <a:t>Feather – FR 101</a:t>
            </a:r>
          </a:p>
          <a:p>
            <a:r>
              <a:rPr lang="en-US" dirty="0"/>
              <a:t/>
            </a:r>
            <a:br>
              <a:rPr lang="en-US" dirty="0"/>
            </a:br>
            <a:endParaRPr lang="en-US"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46" y="4077000"/>
            <a:ext cx="2958353" cy="2095200"/>
          </a:xfrm>
          <a:prstGeom prst="rect">
            <a:avLst/>
          </a:prstGeom>
        </p:spPr>
      </p:pic>
      <p:sp>
        <p:nvSpPr>
          <p:cNvPr id="20" name="TextBox 19"/>
          <p:cNvSpPr txBox="1"/>
          <p:nvPr/>
        </p:nvSpPr>
        <p:spPr>
          <a:xfrm>
            <a:off x="385525" y="6192982"/>
            <a:ext cx="2214196" cy="923330"/>
          </a:xfrm>
          <a:prstGeom prst="rect">
            <a:avLst/>
          </a:prstGeom>
          <a:noFill/>
        </p:spPr>
        <p:txBody>
          <a:bodyPr wrap="none" rtlCol="0">
            <a:spAutoFit/>
          </a:bodyPr>
          <a:lstStyle/>
          <a:p>
            <a:r>
              <a:rPr lang="en-US" b="1" dirty="0"/>
              <a:t>Greyline RHS Series 5</a:t>
            </a:r>
          </a:p>
          <a:p>
            <a:r>
              <a:rPr lang="en-US" dirty="0"/>
              <a:t/>
            </a:r>
            <a:br>
              <a:rPr lang="en-US" dirty="0"/>
            </a:br>
            <a:endParaRPr lang="en-US" dirty="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1" y="4076999"/>
            <a:ext cx="2959200" cy="2095201"/>
          </a:xfrm>
          <a:prstGeom prst="rect">
            <a:avLst/>
          </a:prstGeom>
        </p:spPr>
      </p:pic>
      <p:sp>
        <p:nvSpPr>
          <p:cNvPr id="22" name="TextBox 21"/>
          <p:cNvSpPr txBox="1"/>
          <p:nvPr/>
        </p:nvSpPr>
        <p:spPr>
          <a:xfrm>
            <a:off x="3124200" y="6172200"/>
            <a:ext cx="2948884" cy="923330"/>
          </a:xfrm>
          <a:prstGeom prst="rect">
            <a:avLst/>
          </a:prstGeom>
          <a:noFill/>
        </p:spPr>
        <p:txBody>
          <a:bodyPr wrap="none" rtlCol="0">
            <a:spAutoFit/>
          </a:bodyPr>
          <a:lstStyle/>
          <a:p>
            <a:r>
              <a:rPr lang="en-US" b="1" dirty="0"/>
              <a:t>Sapphire – Sectional DRD100</a:t>
            </a:r>
          </a:p>
          <a:p>
            <a:r>
              <a:rPr lang="en-US" dirty="0"/>
              <a:t/>
            </a:r>
            <a:br>
              <a:rPr lang="en-US" dirty="0"/>
            </a:br>
            <a:endParaRPr lang="en-US" dirty="0"/>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4077000"/>
            <a:ext cx="2895600" cy="2095200"/>
          </a:xfrm>
          <a:prstGeom prst="rect">
            <a:avLst/>
          </a:prstGeom>
        </p:spPr>
      </p:pic>
      <p:sp>
        <p:nvSpPr>
          <p:cNvPr id="24" name="TextBox 23"/>
          <p:cNvSpPr txBox="1"/>
          <p:nvPr/>
        </p:nvSpPr>
        <p:spPr>
          <a:xfrm>
            <a:off x="6363455" y="6172200"/>
            <a:ext cx="2477730" cy="923330"/>
          </a:xfrm>
          <a:prstGeom prst="rect">
            <a:avLst/>
          </a:prstGeom>
          <a:noFill/>
        </p:spPr>
        <p:txBody>
          <a:bodyPr wrap="none" rtlCol="0">
            <a:spAutoFit/>
          </a:bodyPr>
          <a:lstStyle/>
          <a:p>
            <a:r>
              <a:rPr lang="en-US" b="1" dirty="0"/>
              <a:t>Harmony – Comfort 360</a:t>
            </a:r>
          </a:p>
          <a:p>
            <a:r>
              <a:rPr lang="en-US" dirty="0"/>
              <a:t/>
            </a:r>
            <a:br>
              <a:rPr lang="en-US" dirty="0"/>
            </a:br>
            <a:endParaRPr lang="en-US" dirty="0"/>
          </a:p>
        </p:txBody>
      </p:sp>
    </p:spTree>
    <p:extLst>
      <p:ext uri="{BB962C8B-B14F-4D97-AF65-F5344CB8AC3E}">
        <p14:creationId xmlns:p14="http://schemas.microsoft.com/office/powerpoint/2010/main" val="2949525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normAutofit/>
          </a:bodyPr>
          <a:lstStyle/>
          <a:p>
            <a:r>
              <a:rPr lang="en-US" sz="6600" dirty="0" smtClean="0">
                <a:latin typeface="Brush Script MT" pitchFamily="66" charset="0"/>
              </a:rPr>
              <a:t>SOFA SET</a:t>
            </a:r>
            <a:endParaRPr lang="en-US" sz="6600" dirty="0">
              <a:latin typeface="Brush Script MT" pitchFamily="66" charset="0"/>
            </a:endParaRPr>
          </a:p>
        </p:txBody>
      </p:sp>
      <p:sp>
        <p:nvSpPr>
          <p:cNvPr id="3" name="Content Placeholder 2"/>
          <p:cNvSpPr>
            <a:spLocks noGrp="1"/>
          </p:cNvSpPr>
          <p:nvPr>
            <p:ph idx="1"/>
          </p:nvPr>
        </p:nvSpPr>
        <p:spPr>
          <a:xfrm>
            <a:off x="6858000" y="457200"/>
            <a:ext cx="3200400" cy="1219200"/>
          </a:xfrm>
        </p:spPr>
        <p:txBody>
          <a:bodyPr/>
          <a:lstStyle/>
          <a:p>
            <a:pPr marL="0" indent="0">
              <a:buNone/>
            </a:pPr>
            <a:r>
              <a:rPr lang="en-US" sz="2200" b="1" dirty="0"/>
              <a:t>Starts from </a:t>
            </a:r>
            <a:r>
              <a:rPr lang="en-US" sz="2200" b="1" dirty="0" smtClean="0"/>
              <a:t>$399</a:t>
            </a:r>
            <a:endParaRPr lang="en-US" sz="2200" b="1"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2959200" cy="2280157"/>
          </a:xfrm>
          <a:prstGeom prst="rect">
            <a:avLst/>
          </a:prstGeom>
        </p:spPr>
      </p:pic>
      <p:sp>
        <p:nvSpPr>
          <p:cNvPr id="5" name="TextBox 4"/>
          <p:cNvSpPr txBox="1"/>
          <p:nvPr/>
        </p:nvSpPr>
        <p:spPr>
          <a:xfrm>
            <a:off x="0" y="3423156"/>
            <a:ext cx="2993836" cy="1200329"/>
          </a:xfrm>
          <a:prstGeom prst="rect">
            <a:avLst/>
          </a:prstGeom>
          <a:noFill/>
        </p:spPr>
        <p:txBody>
          <a:bodyPr wrap="square" rtlCol="0">
            <a:spAutoFit/>
          </a:bodyPr>
          <a:lstStyle/>
          <a:p>
            <a:pPr algn="ctr"/>
            <a:r>
              <a:rPr lang="en-US" b="1" dirty="0"/>
              <a:t>Summerlands Leather Power Motion</a:t>
            </a:r>
          </a:p>
          <a:p>
            <a:r>
              <a:rPr lang="en-US" dirty="0"/>
              <a:t/>
            </a:r>
            <a:br>
              <a:rPr lang="en-US" dirty="0"/>
            </a:b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1" y="1143000"/>
            <a:ext cx="2959200" cy="2280157"/>
          </a:xfrm>
          <a:prstGeom prst="rect">
            <a:avLst/>
          </a:prstGeom>
        </p:spPr>
      </p:pic>
      <p:sp>
        <p:nvSpPr>
          <p:cNvPr id="7" name="TextBox 6"/>
          <p:cNvSpPr txBox="1"/>
          <p:nvPr/>
        </p:nvSpPr>
        <p:spPr>
          <a:xfrm>
            <a:off x="3200400" y="3433170"/>
            <a:ext cx="2699265" cy="923330"/>
          </a:xfrm>
          <a:prstGeom prst="rect">
            <a:avLst/>
          </a:prstGeom>
          <a:noFill/>
        </p:spPr>
        <p:txBody>
          <a:bodyPr wrap="none" rtlCol="0">
            <a:spAutoFit/>
          </a:bodyPr>
          <a:lstStyle/>
          <a:p>
            <a:pPr algn="ctr"/>
            <a:r>
              <a:rPr lang="en-US" b="1" dirty="0"/>
              <a:t>Top Grain Leather SRT-101</a:t>
            </a:r>
          </a:p>
          <a:p>
            <a:r>
              <a:rPr lang="en-US" dirty="0"/>
              <a:t/>
            </a:r>
            <a:br>
              <a:rPr lang="en-US" dirty="0"/>
            </a:b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1143000"/>
            <a:ext cx="2895600" cy="2280156"/>
          </a:xfrm>
          <a:prstGeom prst="rect">
            <a:avLst/>
          </a:prstGeom>
        </p:spPr>
      </p:pic>
      <p:sp>
        <p:nvSpPr>
          <p:cNvPr id="9" name="TextBox 8"/>
          <p:cNvSpPr txBox="1"/>
          <p:nvPr/>
        </p:nvSpPr>
        <p:spPr>
          <a:xfrm>
            <a:off x="6248400" y="3429000"/>
            <a:ext cx="2992038" cy="923330"/>
          </a:xfrm>
          <a:prstGeom prst="rect">
            <a:avLst/>
          </a:prstGeom>
          <a:noFill/>
        </p:spPr>
        <p:txBody>
          <a:bodyPr wrap="none" rtlCol="0">
            <a:spAutoFit/>
          </a:bodyPr>
          <a:lstStyle/>
          <a:p>
            <a:pPr algn="ctr"/>
            <a:r>
              <a:rPr lang="en-US" b="1" dirty="0"/>
              <a:t>Snow Delta – Canadian Made</a:t>
            </a:r>
          </a:p>
          <a:p>
            <a:r>
              <a:rPr lang="en-US" dirty="0"/>
              <a:t/>
            </a:r>
            <a:br>
              <a:rPr lang="en-US" dirty="0"/>
            </a:b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285788"/>
            <a:ext cx="2959200" cy="2190475"/>
          </a:xfrm>
          <a:prstGeom prst="rect">
            <a:avLst/>
          </a:prstGeom>
        </p:spPr>
      </p:pic>
      <p:sp>
        <p:nvSpPr>
          <p:cNvPr id="11" name="TextBox 10"/>
          <p:cNvSpPr txBox="1"/>
          <p:nvPr/>
        </p:nvSpPr>
        <p:spPr>
          <a:xfrm>
            <a:off x="-9760" y="6476263"/>
            <a:ext cx="3057760" cy="646331"/>
          </a:xfrm>
          <a:prstGeom prst="rect">
            <a:avLst/>
          </a:prstGeom>
          <a:noFill/>
        </p:spPr>
        <p:txBody>
          <a:bodyPr wrap="none" rtlCol="0">
            <a:spAutoFit/>
          </a:bodyPr>
          <a:lstStyle/>
          <a:p>
            <a:r>
              <a:rPr lang="en-US" b="1" dirty="0"/>
              <a:t>Dark Leatherette Sofa Series 3</a:t>
            </a:r>
            <a:r>
              <a:rPr lang="en-US" dirty="0"/>
              <a:t/>
            </a:r>
            <a:br>
              <a:rPr lang="en-US" dirty="0"/>
            </a:br>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202" y="4285788"/>
            <a:ext cx="2959200" cy="2190475"/>
          </a:xfrm>
          <a:prstGeom prst="rect">
            <a:avLst/>
          </a:prstGeom>
        </p:spPr>
      </p:pic>
      <p:sp>
        <p:nvSpPr>
          <p:cNvPr id="13" name="TextBox 12"/>
          <p:cNvSpPr txBox="1"/>
          <p:nvPr/>
        </p:nvSpPr>
        <p:spPr>
          <a:xfrm>
            <a:off x="3662134" y="6466067"/>
            <a:ext cx="1883336" cy="923330"/>
          </a:xfrm>
          <a:prstGeom prst="rect">
            <a:avLst/>
          </a:prstGeom>
          <a:noFill/>
        </p:spPr>
        <p:txBody>
          <a:bodyPr wrap="none" rtlCol="0">
            <a:spAutoFit/>
          </a:bodyPr>
          <a:lstStyle/>
          <a:p>
            <a:r>
              <a:rPr lang="en-US" b="1" dirty="0"/>
              <a:t>Carbon Black sofa</a:t>
            </a:r>
          </a:p>
          <a:p>
            <a:r>
              <a:rPr lang="en-US" dirty="0"/>
              <a:t/>
            </a:r>
            <a:br>
              <a:rPr lang="en-US" dirty="0"/>
            </a:br>
            <a:endParaRPr lang="en-US" dirty="0"/>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0" y="4285788"/>
            <a:ext cx="2895600" cy="2190475"/>
          </a:xfrm>
          <a:prstGeom prst="rect">
            <a:avLst/>
          </a:prstGeom>
        </p:spPr>
      </p:pic>
      <p:sp>
        <p:nvSpPr>
          <p:cNvPr id="16" name="TextBox 15"/>
          <p:cNvSpPr txBox="1"/>
          <p:nvPr/>
        </p:nvSpPr>
        <p:spPr>
          <a:xfrm>
            <a:off x="6553200" y="6468070"/>
            <a:ext cx="2301271" cy="923330"/>
          </a:xfrm>
          <a:prstGeom prst="rect">
            <a:avLst/>
          </a:prstGeom>
          <a:noFill/>
        </p:spPr>
        <p:txBody>
          <a:bodyPr wrap="none" rtlCol="0">
            <a:spAutoFit/>
          </a:bodyPr>
          <a:lstStyle/>
          <a:p>
            <a:r>
              <a:rPr lang="en-US" b="1" dirty="0"/>
              <a:t>Brisk – Boulevard 119 </a:t>
            </a:r>
          </a:p>
          <a:p>
            <a:r>
              <a:rPr lang="en-US" dirty="0"/>
              <a:t/>
            </a:r>
            <a:br>
              <a:rPr lang="en-US" dirty="0"/>
            </a:br>
            <a:endParaRPr lang="en-US" dirty="0"/>
          </a:p>
        </p:txBody>
      </p:sp>
    </p:spTree>
    <p:extLst>
      <p:ext uri="{BB962C8B-B14F-4D97-AF65-F5344CB8AC3E}">
        <p14:creationId xmlns:p14="http://schemas.microsoft.com/office/powerpoint/2010/main" val="221388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6600" dirty="0" smtClean="0">
                <a:latin typeface="Brush Script MT" pitchFamily="66" charset="0"/>
              </a:rPr>
              <a:t>PULLOUT</a:t>
            </a:r>
            <a:endParaRPr lang="en-US" sz="6600" dirty="0">
              <a:latin typeface="Brush Script MT" pitchFamily="66" charset="0"/>
            </a:endParaRPr>
          </a:p>
        </p:txBody>
      </p:sp>
      <p:sp>
        <p:nvSpPr>
          <p:cNvPr id="3" name="Content Placeholder 2"/>
          <p:cNvSpPr>
            <a:spLocks noGrp="1"/>
          </p:cNvSpPr>
          <p:nvPr>
            <p:ph idx="1"/>
          </p:nvPr>
        </p:nvSpPr>
        <p:spPr>
          <a:xfrm>
            <a:off x="6858000" y="457200"/>
            <a:ext cx="2209800" cy="533400"/>
          </a:xfrm>
        </p:spPr>
        <p:txBody>
          <a:bodyPr/>
          <a:lstStyle/>
          <a:p>
            <a:pPr marL="0" lvl="0" indent="0">
              <a:buNone/>
            </a:pPr>
            <a:r>
              <a:rPr lang="en-US" sz="2200" b="1" dirty="0">
                <a:solidFill>
                  <a:prstClr val="black"/>
                </a:solidFill>
              </a:rPr>
              <a:t>Starts from </a:t>
            </a:r>
            <a:r>
              <a:rPr lang="en-US" sz="2200" b="1" dirty="0" smtClean="0">
                <a:solidFill>
                  <a:prstClr val="black"/>
                </a:solidFill>
              </a:rPr>
              <a:t>$699</a:t>
            </a:r>
            <a:endParaRPr lang="en-US" sz="2200" b="1" dirty="0">
              <a:solidFill>
                <a:prstClr val="black"/>
              </a:solidFill>
            </a:endParaRP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856" b="15228"/>
          <a:stretch/>
        </p:blipFill>
        <p:spPr>
          <a:xfrm>
            <a:off x="4723200" y="2819400"/>
            <a:ext cx="4420800" cy="328461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3836"/>
          <a:stretch/>
        </p:blipFill>
        <p:spPr>
          <a:xfrm>
            <a:off x="0" y="1287388"/>
            <a:ext cx="4420800" cy="3284612"/>
          </a:xfrm>
          <a:prstGeom prst="rect">
            <a:avLst/>
          </a:prstGeom>
        </p:spPr>
      </p:pic>
      <p:sp>
        <p:nvSpPr>
          <p:cNvPr id="7" name="TextBox 6"/>
          <p:cNvSpPr txBox="1"/>
          <p:nvPr/>
        </p:nvSpPr>
        <p:spPr>
          <a:xfrm>
            <a:off x="872822" y="4736068"/>
            <a:ext cx="2675156" cy="369332"/>
          </a:xfrm>
          <a:prstGeom prst="rect">
            <a:avLst/>
          </a:prstGeom>
          <a:noFill/>
        </p:spPr>
        <p:txBody>
          <a:bodyPr wrap="none" rtlCol="0">
            <a:spAutoFit/>
          </a:bodyPr>
          <a:lstStyle/>
          <a:p>
            <a:r>
              <a:rPr lang="en-US" b="1" dirty="0"/>
              <a:t>Black Leatherette Pull </a:t>
            </a:r>
            <a:r>
              <a:rPr lang="en-US" b="1" dirty="0" smtClean="0"/>
              <a:t>Out</a:t>
            </a:r>
            <a:endParaRPr lang="en-US" b="1" dirty="0"/>
          </a:p>
        </p:txBody>
      </p:sp>
      <p:sp>
        <p:nvSpPr>
          <p:cNvPr id="9" name="TextBox 8"/>
          <p:cNvSpPr txBox="1"/>
          <p:nvPr/>
        </p:nvSpPr>
        <p:spPr>
          <a:xfrm>
            <a:off x="5960352" y="6292334"/>
            <a:ext cx="1946495" cy="369332"/>
          </a:xfrm>
          <a:prstGeom prst="rect">
            <a:avLst/>
          </a:prstGeom>
          <a:noFill/>
        </p:spPr>
        <p:txBody>
          <a:bodyPr wrap="none" rtlCol="0">
            <a:spAutoFit/>
          </a:bodyPr>
          <a:lstStyle/>
          <a:p>
            <a:r>
              <a:rPr lang="en-US" b="1" dirty="0"/>
              <a:t>Greyline pull out 1</a:t>
            </a:r>
          </a:p>
        </p:txBody>
      </p:sp>
    </p:spTree>
    <p:extLst>
      <p:ext uri="{BB962C8B-B14F-4D97-AF65-F5344CB8AC3E}">
        <p14:creationId xmlns:p14="http://schemas.microsoft.com/office/powerpoint/2010/main" val="235441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600" dirty="0" smtClean="0">
                <a:latin typeface="Brush Script MT" pitchFamily="66" charset="0"/>
              </a:rPr>
              <a:t>BED FRAME</a:t>
            </a:r>
            <a:endParaRPr lang="en-US" sz="6600" dirty="0">
              <a:latin typeface="Brush Script MT" pitchFamily="66"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43001"/>
            <a:ext cx="2959200" cy="220979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1143000"/>
            <a:ext cx="2959200" cy="22098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1143000"/>
            <a:ext cx="2895600" cy="22098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6" y="3886200"/>
            <a:ext cx="2952273" cy="22104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4200" y="3886200"/>
            <a:ext cx="2959200" cy="221040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8400" y="3879273"/>
            <a:ext cx="2895600" cy="2217327"/>
          </a:xfrm>
          <a:prstGeom prst="rect">
            <a:avLst/>
          </a:prstGeom>
        </p:spPr>
      </p:pic>
      <p:sp>
        <p:nvSpPr>
          <p:cNvPr id="10" name="TextBox 9"/>
          <p:cNvSpPr txBox="1"/>
          <p:nvPr/>
        </p:nvSpPr>
        <p:spPr>
          <a:xfrm>
            <a:off x="439956" y="3375768"/>
            <a:ext cx="2079287" cy="369332"/>
          </a:xfrm>
          <a:prstGeom prst="rect">
            <a:avLst/>
          </a:prstGeom>
          <a:noFill/>
        </p:spPr>
        <p:txBody>
          <a:bodyPr wrap="none" rtlCol="0">
            <a:spAutoFit/>
          </a:bodyPr>
          <a:lstStyle/>
          <a:p>
            <a:r>
              <a:rPr lang="en-US" b="1" dirty="0"/>
              <a:t>Achromatic W1 Bed</a:t>
            </a:r>
          </a:p>
        </p:txBody>
      </p:sp>
      <p:sp>
        <p:nvSpPr>
          <p:cNvPr id="11" name="Rectangle 10"/>
          <p:cNvSpPr/>
          <p:nvPr/>
        </p:nvSpPr>
        <p:spPr>
          <a:xfrm>
            <a:off x="3465956" y="6105714"/>
            <a:ext cx="2275688" cy="369332"/>
          </a:xfrm>
          <a:prstGeom prst="rect">
            <a:avLst/>
          </a:prstGeom>
        </p:spPr>
        <p:txBody>
          <a:bodyPr wrap="none">
            <a:spAutoFit/>
          </a:bodyPr>
          <a:lstStyle/>
          <a:p>
            <a:r>
              <a:rPr lang="en-US" b="1" dirty="0"/>
              <a:t>Beige </a:t>
            </a:r>
            <a:r>
              <a:rPr lang="en-US" b="1" dirty="0" smtClean="0"/>
              <a:t>Harbor </a:t>
            </a:r>
            <a:r>
              <a:rPr lang="en-US" b="1" dirty="0"/>
              <a:t>– HK101</a:t>
            </a:r>
          </a:p>
        </p:txBody>
      </p:sp>
      <p:sp>
        <p:nvSpPr>
          <p:cNvPr id="13" name="Rectangle 12"/>
          <p:cNvSpPr/>
          <p:nvPr/>
        </p:nvSpPr>
        <p:spPr>
          <a:xfrm>
            <a:off x="3386579" y="3352800"/>
            <a:ext cx="2212465" cy="369332"/>
          </a:xfrm>
          <a:prstGeom prst="rect">
            <a:avLst/>
          </a:prstGeom>
        </p:spPr>
        <p:txBody>
          <a:bodyPr wrap="none">
            <a:spAutoFit/>
          </a:bodyPr>
          <a:lstStyle/>
          <a:p>
            <a:r>
              <a:rPr lang="en-US" b="1" dirty="0"/>
              <a:t>Grizzled W1 Series LE</a:t>
            </a:r>
          </a:p>
        </p:txBody>
      </p:sp>
      <p:sp>
        <p:nvSpPr>
          <p:cNvPr id="14" name="Rectangle 13"/>
          <p:cNvSpPr/>
          <p:nvPr/>
        </p:nvSpPr>
        <p:spPr>
          <a:xfrm>
            <a:off x="6687109" y="3352800"/>
            <a:ext cx="2018181" cy="369332"/>
          </a:xfrm>
          <a:prstGeom prst="rect">
            <a:avLst/>
          </a:prstGeom>
        </p:spPr>
        <p:txBody>
          <a:bodyPr wrap="none">
            <a:spAutoFit/>
          </a:bodyPr>
          <a:lstStyle/>
          <a:p>
            <a:r>
              <a:rPr lang="en-US" b="1" dirty="0"/>
              <a:t>Royal King Size Bed</a:t>
            </a:r>
          </a:p>
        </p:txBody>
      </p:sp>
      <p:sp>
        <p:nvSpPr>
          <p:cNvPr id="15" name="Rectangle 14"/>
          <p:cNvSpPr/>
          <p:nvPr/>
        </p:nvSpPr>
        <p:spPr>
          <a:xfrm>
            <a:off x="6876936" y="6105714"/>
            <a:ext cx="1668021" cy="369332"/>
          </a:xfrm>
          <a:prstGeom prst="rect">
            <a:avLst/>
          </a:prstGeom>
        </p:spPr>
        <p:txBody>
          <a:bodyPr wrap="none">
            <a:spAutoFit/>
          </a:bodyPr>
          <a:lstStyle/>
          <a:p>
            <a:r>
              <a:rPr lang="en-US" b="1" dirty="0"/>
              <a:t>Mild Wood Bed</a:t>
            </a:r>
          </a:p>
        </p:txBody>
      </p:sp>
      <p:sp>
        <p:nvSpPr>
          <p:cNvPr id="16" name="Rectangle 15"/>
          <p:cNvSpPr/>
          <p:nvPr/>
        </p:nvSpPr>
        <p:spPr>
          <a:xfrm>
            <a:off x="441046" y="6096600"/>
            <a:ext cx="2119939" cy="369332"/>
          </a:xfrm>
          <a:prstGeom prst="rect">
            <a:avLst/>
          </a:prstGeom>
        </p:spPr>
        <p:txBody>
          <a:bodyPr wrap="none">
            <a:spAutoFit/>
          </a:bodyPr>
          <a:lstStyle/>
          <a:p>
            <a:r>
              <a:rPr lang="en-US" b="1" dirty="0"/>
              <a:t>Hazel Brown Bed D1</a:t>
            </a:r>
          </a:p>
        </p:txBody>
      </p:sp>
      <p:sp>
        <p:nvSpPr>
          <p:cNvPr id="17" name="TextBox 16"/>
          <p:cNvSpPr txBox="1"/>
          <p:nvPr/>
        </p:nvSpPr>
        <p:spPr>
          <a:xfrm>
            <a:off x="6934200" y="559713"/>
            <a:ext cx="2130904" cy="430887"/>
          </a:xfrm>
          <a:prstGeom prst="rect">
            <a:avLst/>
          </a:prstGeom>
          <a:noFill/>
        </p:spPr>
        <p:txBody>
          <a:bodyPr wrap="none" rtlCol="0">
            <a:spAutoFit/>
          </a:bodyPr>
          <a:lstStyle/>
          <a:p>
            <a:r>
              <a:rPr lang="en-US" sz="2200" b="1" dirty="0"/>
              <a:t>Starts from $499</a:t>
            </a:r>
          </a:p>
        </p:txBody>
      </p:sp>
    </p:spTree>
    <p:extLst>
      <p:ext uri="{BB962C8B-B14F-4D97-AF65-F5344CB8AC3E}">
        <p14:creationId xmlns:p14="http://schemas.microsoft.com/office/powerpoint/2010/main" val="48088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sz="6600" dirty="0" smtClean="0">
                <a:latin typeface="Brush Script MT" pitchFamily="66" charset="0"/>
              </a:rPr>
              <a:t>DINING TABLE</a:t>
            </a:r>
            <a:endParaRPr lang="en-US" sz="6600" dirty="0">
              <a:latin typeface="Brush Script MT"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2767"/>
            <a:ext cx="4419600" cy="34078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720" y="2438400"/>
            <a:ext cx="4272280" cy="3409200"/>
          </a:xfrm>
          <a:prstGeom prst="rect">
            <a:avLst/>
          </a:prstGeom>
        </p:spPr>
      </p:pic>
      <p:sp>
        <p:nvSpPr>
          <p:cNvPr id="7" name="TextBox 6"/>
          <p:cNvSpPr txBox="1"/>
          <p:nvPr/>
        </p:nvSpPr>
        <p:spPr>
          <a:xfrm>
            <a:off x="381000" y="4876800"/>
            <a:ext cx="3293659" cy="923330"/>
          </a:xfrm>
          <a:prstGeom prst="rect">
            <a:avLst/>
          </a:prstGeom>
          <a:noFill/>
        </p:spPr>
        <p:txBody>
          <a:bodyPr wrap="none" rtlCol="0">
            <a:spAutoFit/>
          </a:bodyPr>
          <a:lstStyle/>
          <a:p>
            <a:r>
              <a:rPr lang="en-US" b="1" dirty="0"/>
              <a:t>Solid Wood Dining Table Series 4</a:t>
            </a:r>
          </a:p>
          <a:p>
            <a:r>
              <a:rPr lang="en-US" dirty="0"/>
              <a:t/>
            </a:r>
            <a:br>
              <a:rPr lang="en-US" dirty="0"/>
            </a:br>
            <a:endParaRPr lang="en-US" dirty="0"/>
          </a:p>
        </p:txBody>
      </p:sp>
      <p:sp>
        <p:nvSpPr>
          <p:cNvPr id="8" name="TextBox 7"/>
          <p:cNvSpPr txBox="1"/>
          <p:nvPr/>
        </p:nvSpPr>
        <p:spPr>
          <a:xfrm>
            <a:off x="5388891" y="5943600"/>
            <a:ext cx="3293659" cy="369332"/>
          </a:xfrm>
          <a:prstGeom prst="rect">
            <a:avLst/>
          </a:prstGeom>
          <a:noFill/>
        </p:spPr>
        <p:txBody>
          <a:bodyPr wrap="none" rtlCol="0">
            <a:spAutoFit/>
          </a:bodyPr>
          <a:lstStyle/>
          <a:p>
            <a:r>
              <a:rPr lang="en-US" b="1" dirty="0"/>
              <a:t>Solid Wood Dining Table Series 6</a:t>
            </a:r>
          </a:p>
        </p:txBody>
      </p:sp>
      <p:sp>
        <p:nvSpPr>
          <p:cNvPr id="3" name="TextBox 2"/>
          <p:cNvSpPr txBox="1"/>
          <p:nvPr/>
        </p:nvSpPr>
        <p:spPr>
          <a:xfrm>
            <a:off x="7086600" y="816114"/>
            <a:ext cx="2130904" cy="707886"/>
          </a:xfrm>
          <a:prstGeom prst="rect">
            <a:avLst/>
          </a:prstGeom>
          <a:noFill/>
        </p:spPr>
        <p:txBody>
          <a:bodyPr wrap="none" rtlCol="0">
            <a:spAutoFit/>
          </a:bodyPr>
          <a:lstStyle/>
          <a:p>
            <a:pPr lvl="0"/>
            <a:r>
              <a:rPr lang="en-US" sz="2200" b="1" dirty="0">
                <a:solidFill>
                  <a:prstClr val="black"/>
                </a:solidFill>
              </a:rPr>
              <a:t>Starts from </a:t>
            </a:r>
            <a:r>
              <a:rPr lang="en-US" sz="2200" b="1" dirty="0" smtClean="0">
                <a:solidFill>
                  <a:prstClr val="black"/>
                </a:solidFill>
              </a:rPr>
              <a:t>$399</a:t>
            </a:r>
            <a:endParaRPr lang="en-US" sz="2200" b="1" dirty="0">
              <a:solidFill>
                <a:prstClr val="black"/>
              </a:solidFill>
            </a:endParaRPr>
          </a:p>
          <a:p>
            <a:endParaRPr lang="en-US" dirty="0"/>
          </a:p>
        </p:txBody>
      </p:sp>
    </p:spTree>
    <p:extLst>
      <p:ext uri="{BB962C8B-B14F-4D97-AF65-F5344CB8AC3E}">
        <p14:creationId xmlns:p14="http://schemas.microsoft.com/office/powerpoint/2010/main" val="1051610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659</Words>
  <Application>Microsoft Office PowerPoint</Application>
  <PresentationFormat>On-screen Show (4:3)</PresentationFormat>
  <Paragraphs>111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Langley Home Furnishings</vt:lpstr>
      <vt:lpstr>ABOUT  US</vt:lpstr>
      <vt:lpstr>Projects </vt:lpstr>
      <vt:lpstr>SHOP</vt:lpstr>
      <vt:lpstr>SECTIONAL</vt:lpstr>
      <vt:lpstr>SOFA SET</vt:lpstr>
      <vt:lpstr>PULLOUT</vt:lpstr>
      <vt:lpstr>BED FRAME</vt:lpstr>
      <vt:lpstr>DINING TABLE</vt:lpstr>
      <vt:lpstr>OTTOMAN</vt:lpstr>
      <vt:lpstr>ACCENT CHAIR</vt:lpstr>
      <vt:lpstr>CENTRE TABLE </vt:lpstr>
      <vt:lpstr>WHY CHOOSE US?</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Langley Home Furnishings</dc:title>
  <dc:creator>AI$H</dc:creator>
  <cp:lastModifiedBy>hp 15</cp:lastModifiedBy>
  <cp:revision>28</cp:revision>
  <dcterms:created xsi:type="dcterms:W3CDTF">2006-08-16T00:00:00Z</dcterms:created>
  <dcterms:modified xsi:type="dcterms:W3CDTF">2020-09-28T17:16:25Z</dcterms:modified>
</cp:coreProperties>
</file>